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79" autoAdjust="0"/>
    <p:restoredTop sz="94280" autoAdjust="0"/>
  </p:normalViewPr>
  <p:slideViewPr>
    <p:cSldViewPr>
      <p:cViewPr varScale="1">
        <p:scale>
          <a:sx n="47" d="100"/>
          <a:sy n="47" d="100"/>
        </p:scale>
        <p:origin x="3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'Top 5 categories'!$B$1</c:f>
              <c:strCache>
                <c:ptCount val="1"/>
                <c:pt idx="0">
                  <c:v>Score</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c:ext xmlns:c16="http://schemas.microsoft.com/office/drawing/2014/chart" uri="{C3380CC4-5D6E-409C-BE32-E72D297353CC}">
                <c16:uniqueId val="{00000001-E6E9-43BB-9BEE-82C6ACCCD886}"/>
              </c:ext>
            </c:extLst>
          </c:dPt>
          <c:dPt>
            <c:idx val="1"/>
            <c:bubble3D val="0"/>
            <c:spPr>
              <a:solidFill>
                <a:schemeClr val="lt1"/>
              </a:solidFill>
              <a:ln w="19050">
                <a:solidFill>
                  <a:schemeClr val="accent1"/>
                </a:solidFill>
              </a:ln>
              <a:effectLst/>
            </c:spPr>
            <c:extLst>
              <c:ext xmlns:c16="http://schemas.microsoft.com/office/drawing/2014/chart" uri="{C3380CC4-5D6E-409C-BE32-E72D297353CC}">
                <c16:uniqueId val="{00000003-E6E9-43BB-9BEE-82C6ACCCD886}"/>
              </c:ext>
            </c:extLst>
          </c:dPt>
          <c:dPt>
            <c:idx val="2"/>
            <c:bubble3D val="0"/>
            <c:spPr>
              <a:solidFill>
                <a:schemeClr val="lt1"/>
              </a:solidFill>
              <a:ln w="19050">
                <a:solidFill>
                  <a:schemeClr val="accent1"/>
                </a:solidFill>
              </a:ln>
              <a:effectLst/>
            </c:spPr>
            <c:extLst>
              <c:ext xmlns:c16="http://schemas.microsoft.com/office/drawing/2014/chart" uri="{C3380CC4-5D6E-409C-BE32-E72D297353CC}">
                <c16:uniqueId val="{00000005-E6E9-43BB-9BEE-82C6ACCCD886}"/>
              </c:ext>
            </c:extLst>
          </c:dPt>
          <c:dPt>
            <c:idx val="3"/>
            <c:bubble3D val="0"/>
            <c:spPr>
              <a:solidFill>
                <a:schemeClr val="lt1"/>
              </a:solidFill>
              <a:ln w="19050">
                <a:solidFill>
                  <a:schemeClr val="accent1"/>
                </a:solidFill>
              </a:ln>
              <a:effectLst/>
            </c:spPr>
            <c:extLst>
              <c:ext xmlns:c16="http://schemas.microsoft.com/office/drawing/2014/chart" uri="{C3380CC4-5D6E-409C-BE32-E72D297353CC}">
                <c16:uniqueId val="{00000007-E6E9-43BB-9BEE-82C6ACCCD886}"/>
              </c:ext>
            </c:extLst>
          </c:dPt>
          <c:dPt>
            <c:idx val="4"/>
            <c:bubble3D val="0"/>
            <c:spPr>
              <a:solidFill>
                <a:schemeClr val="lt1"/>
              </a:solidFill>
              <a:ln w="19050">
                <a:solidFill>
                  <a:schemeClr val="accent1"/>
                </a:solidFill>
              </a:ln>
              <a:effectLst/>
            </c:spPr>
            <c:extLst>
              <c:ext xmlns:c16="http://schemas.microsoft.com/office/drawing/2014/chart" uri="{C3380CC4-5D6E-409C-BE32-E72D297353CC}">
                <c16:uniqueId val="{00000009-E6E9-43BB-9BEE-82C6ACCCD886}"/>
              </c:ext>
            </c:extLst>
          </c:dPt>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E6E9-43BB-9BEE-82C6ACCCD886}"/>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D7F2B764-29F6-4CF7-8407-54C0748D77F0}"/>
              </a:ext>
            </a:extLst>
          </p:cNvPr>
          <p:cNvSpPr txBox="1"/>
          <p:nvPr/>
        </p:nvSpPr>
        <p:spPr>
          <a:xfrm>
            <a:off x="11902189" y="3413795"/>
            <a:ext cx="5036754" cy="3170099"/>
          </a:xfrm>
          <a:prstGeom prst="rect">
            <a:avLst/>
          </a:prstGeom>
          <a:noFill/>
        </p:spPr>
        <p:txBody>
          <a:bodyPr wrap="square" rtlCol="0">
            <a:spAutoFit/>
          </a:bodyPr>
          <a:lstStyle/>
          <a:p>
            <a:pPr algn="ctr"/>
            <a:r>
              <a:rPr lang="en-US" sz="4000" dirty="0"/>
              <a:t>Animals are the best category, followed by  science, healthy eating, technology and finally food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sz="2800" dirty="0"/>
          </a:p>
          <a:p>
            <a:pPr algn="ctr"/>
            <a:r>
              <a:rPr lang="en-US" sz="2800" dirty="0"/>
              <a:t>Our project aimed to analyze a social buzz network by examining user-generated content, reactions, and reaction types within the network. The primary goal was to gain insights into user engagement, sentiment, and the types of reactions generated by content shared on the platform.</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402654" y="2205738"/>
            <a:ext cx="4448278" cy="5299961"/>
          </a:xfrm>
          <a:prstGeom prst="rect">
            <a:avLst/>
          </a:prstGeom>
        </p:spPr>
      </p:pic>
      <p:sp>
        <p:nvSpPr>
          <p:cNvPr id="33" name="TextBox 33"/>
          <p:cNvSpPr txBox="1"/>
          <p:nvPr/>
        </p:nvSpPr>
        <p:spPr>
          <a:xfrm>
            <a:off x="385806" y="3897484"/>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r>
              <a:rPr lang="en-US" sz="2400" dirty="0"/>
              <a:t>We aim to analyze user engagement and sentiment within our social buzz network using the provided tables: content, reaction, and reaction type. Our goal is to gain a deeper understanding of how users interact with content on our platform, identify trends in user behavior, and make data-driven decisions to enhance user satisfaction.</a:t>
            </a:r>
          </a:p>
          <a:p>
            <a:r>
              <a:rPr lang="en-AU" sz="2400" dirty="0"/>
              <a:t>Key Questions to Address</a:t>
            </a:r>
          </a:p>
          <a:p>
            <a:pPr marL="342900" indent="-342900">
              <a:buAutoNum type="arabicPeriod"/>
            </a:pPr>
            <a:r>
              <a:rPr lang="en-AU" sz="2400" dirty="0"/>
              <a:t>User Engagement Analysis</a:t>
            </a:r>
          </a:p>
          <a:p>
            <a:pPr marL="342900" indent="-342900">
              <a:buAutoNum type="arabicPeriod"/>
            </a:pPr>
            <a:r>
              <a:rPr lang="en-AU" sz="2400" dirty="0"/>
              <a:t>Sentiment Analysis</a:t>
            </a:r>
          </a:p>
          <a:p>
            <a:pPr marL="342900" indent="-342900">
              <a:buAutoNum type="arabicPeriod"/>
            </a:pPr>
            <a:r>
              <a:rPr lang="en-AU" sz="2400" dirty="0"/>
              <a:t>Reaction Type Analysis</a:t>
            </a:r>
          </a:p>
          <a:p>
            <a:pPr marL="342900" indent="-342900">
              <a:buAutoNum type="arabicPeriod"/>
            </a:pPr>
            <a:r>
              <a:rPr lang="en-AU" sz="2400" dirty="0"/>
              <a:t>Content Category Analysis</a:t>
            </a:r>
          </a:p>
          <a:p>
            <a:pPr marL="342900" indent="-342900">
              <a:buAutoNum type="arabicPeriod"/>
            </a:pP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524451" y="6433087"/>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572530" y="7169261"/>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329A0C4-002C-472A-941E-43DA402228B6}"/>
              </a:ext>
            </a:extLst>
          </p:cNvPr>
          <p:cNvSpPr txBox="1"/>
          <p:nvPr/>
        </p:nvSpPr>
        <p:spPr>
          <a:xfrm>
            <a:off x="14173200" y="1562100"/>
            <a:ext cx="3608077" cy="954107"/>
          </a:xfrm>
          <a:prstGeom prst="rect">
            <a:avLst/>
          </a:prstGeom>
          <a:noFill/>
        </p:spPr>
        <p:txBody>
          <a:bodyPr wrap="square" rtlCol="0">
            <a:spAutoFit/>
          </a:bodyPr>
          <a:lstStyle/>
          <a:p>
            <a:r>
              <a:rPr lang="en-US" sz="2800" dirty="0"/>
              <a:t>Andrew Fleming (Chief Technical Architect)</a:t>
            </a:r>
          </a:p>
        </p:txBody>
      </p:sp>
      <p:sp>
        <p:nvSpPr>
          <p:cNvPr id="33" name="TextBox 32">
            <a:extLst>
              <a:ext uri="{FF2B5EF4-FFF2-40B4-BE49-F238E27FC236}">
                <a16:creationId xmlns:a16="http://schemas.microsoft.com/office/drawing/2014/main" id="{A327D206-7E11-413E-820F-ED72CDB618E5}"/>
              </a:ext>
            </a:extLst>
          </p:cNvPr>
          <p:cNvSpPr txBox="1"/>
          <p:nvPr/>
        </p:nvSpPr>
        <p:spPr>
          <a:xfrm>
            <a:off x="14293092" y="4762500"/>
            <a:ext cx="3488185" cy="1077218"/>
          </a:xfrm>
          <a:prstGeom prst="rect">
            <a:avLst/>
          </a:prstGeom>
          <a:noFill/>
        </p:spPr>
        <p:txBody>
          <a:bodyPr wrap="square" rtlCol="0">
            <a:spAutoFit/>
          </a:bodyPr>
          <a:lstStyle/>
          <a:p>
            <a:r>
              <a:rPr lang="en-US" sz="3200" b="0" i="0" dirty="0">
                <a:solidFill>
                  <a:srgbClr val="000000"/>
                </a:solidFill>
                <a:effectLst/>
                <a:latin typeface="DM Sans"/>
              </a:rPr>
              <a:t>Marcus </a:t>
            </a:r>
            <a:r>
              <a:rPr lang="en-US" sz="3200" b="0" i="0" dirty="0" err="1">
                <a:solidFill>
                  <a:srgbClr val="000000"/>
                </a:solidFill>
                <a:effectLst/>
                <a:latin typeface="DM Sans"/>
              </a:rPr>
              <a:t>Rompton</a:t>
            </a:r>
            <a:r>
              <a:rPr lang="en-US" sz="3200" b="0" i="0" dirty="0">
                <a:solidFill>
                  <a:srgbClr val="000000"/>
                </a:solidFill>
                <a:effectLst/>
                <a:latin typeface="DM Sans"/>
              </a:rPr>
              <a:t> (Senior Principle)</a:t>
            </a:r>
            <a:endParaRPr lang="en-US" sz="3200" dirty="0"/>
          </a:p>
        </p:txBody>
      </p:sp>
      <p:sp>
        <p:nvSpPr>
          <p:cNvPr id="34" name="TextBox 33">
            <a:extLst>
              <a:ext uri="{FF2B5EF4-FFF2-40B4-BE49-F238E27FC236}">
                <a16:creationId xmlns:a16="http://schemas.microsoft.com/office/drawing/2014/main" id="{DD5EB82C-16FD-4E15-950A-61BF0CE63DEE}"/>
              </a:ext>
            </a:extLst>
          </p:cNvPr>
          <p:cNvSpPr txBox="1"/>
          <p:nvPr/>
        </p:nvSpPr>
        <p:spPr>
          <a:xfrm>
            <a:off x="14233145" y="7677122"/>
            <a:ext cx="3488185" cy="1077218"/>
          </a:xfrm>
          <a:prstGeom prst="rect">
            <a:avLst/>
          </a:prstGeom>
          <a:noFill/>
        </p:spPr>
        <p:txBody>
          <a:bodyPr wrap="square" rtlCol="0">
            <a:spAutoFit/>
          </a:bodyPr>
          <a:lstStyle/>
          <a:p>
            <a:r>
              <a:rPr lang="en-US" sz="3200" dirty="0"/>
              <a:t>Awortwe Enock (Data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75208F57-656C-4255-A793-A548DEAF2407}"/>
              </a:ext>
            </a:extLst>
          </p:cNvPr>
          <p:cNvSpPr txBox="1"/>
          <p:nvPr/>
        </p:nvSpPr>
        <p:spPr>
          <a:xfrm>
            <a:off x="3744271" y="1559086"/>
            <a:ext cx="9144000" cy="461665"/>
          </a:xfrm>
          <a:prstGeom prst="rect">
            <a:avLst/>
          </a:prstGeom>
          <a:noFill/>
        </p:spPr>
        <p:txBody>
          <a:bodyPr wrap="square">
            <a:spAutoFit/>
          </a:bodyPr>
          <a:lstStyle/>
          <a:p>
            <a:r>
              <a:rPr lang="en-US" sz="2400" dirty="0"/>
              <a:t> Data Retrieval</a:t>
            </a:r>
          </a:p>
        </p:txBody>
      </p:sp>
      <p:sp>
        <p:nvSpPr>
          <p:cNvPr id="42" name="TextBox 41">
            <a:extLst>
              <a:ext uri="{FF2B5EF4-FFF2-40B4-BE49-F238E27FC236}">
                <a16:creationId xmlns:a16="http://schemas.microsoft.com/office/drawing/2014/main" id="{9537B338-F367-4B77-BEB2-CF3A991BBEF1}"/>
              </a:ext>
            </a:extLst>
          </p:cNvPr>
          <p:cNvSpPr txBox="1"/>
          <p:nvPr/>
        </p:nvSpPr>
        <p:spPr>
          <a:xfrm>
            <a:off x="5536223" y="3164487"/>
            <a:ext cx="9144000" cy="461665"/>
          </a:xfrm>
          <a:prstGeom prst="rect">
            <a:avLst/>
          </a:prstGeom>
          <a:noFill/>
        </p:spPr>
        <p:txBody>
          <a:bodyPr wrap="square">
            <a:spAutoFit/>
          </a:bodyPr>
          <a:lstStyle/>
          <a:p>
            <a:r>
              <a:rPr lang="en-US" sz="2400" dirty="0"/>
              <a:t>Data Cleaning and Preparation</a:t>
            </a:r>
          </a:p>
        </p:txBody>
      </p:sp>
      <p:sp>
        <p:nvSpPr>
          <p:cNvPr id="44" name="TextBox 43">
            <a:extLst>
              <a:ext uri="{FF2B5EF4-FFF2-40B4-BE49-F238E27FC236}">
                <a16:creationId xmlns:a16="http://schemas.microsoft.com/office/drawing/2014/main" id="{40047A88-472C-4E73-8C3B-C8BB51C66C0A}"/>
              </a:ext>
            </a:extLst>
          </p:cNvPr>
          <p:cNvSpPr txBox="1"/>
          <p:nvPr/>
        </p:nvSpPr>
        <p:spPr>
          <a:xfrm>
            <a:off x="7495421" y="4757563"/>
            <a:ext cx="9144000" cy="461665"/>
          </a:xfrm>
          <a:prstGeom prst="rect">
            <a:avLst/>
          </a:prstGeom>
          <a:noFill/>
        </p:spPr>
        <p:txBody>
          <a:bodyPr wrap="square">
            <a:spAutoFit/>
          </a:bodyPr>
          <a:lstStyle/>
          <a:p>
            <a:r>
              <a:rPr lang="en-US" sz="2400" dirty="0"/>
              <a:t>Exploratory Data Analysis (EDA)</a:t>
            </a:r>
          </a:p>
        </p:txBody>
      </p:sp>
      <p:sp>
        <p:nvSpPr>
          <p:cNvPr id="46" name="TextBox 45">
            <a:extLst>
              <a:ext uri="{FF2B5EF4-FFF2-40B4-BE49-F238E27FC236}">
                <a16:creationId xmlns:a16="http://schemas.microsoft.com/office/drawing/2014/main" id="{B002C5BE-0E21-4AC0-ABC2-CD7BE9277106}"/>
              </a:ext>
            </a:extLst>
          </p:cNvPr>
          <p:cNvSpPr txBox="1"/>
          <p:nvPr/>
        </p:nvSpPr>
        <p:spPr>
          <a:xfrm>
            <a:off x="9394644" y="6293091"/>
            <a:ext cx="6815942" cy="461665"/>
          </a:xfrm>
          <a:prstGeom prst="rect">
            <a:avLst/>
          </a:prstGeom>
          <a:noFill/>
        </p:spPr>
        <p:txBody>
          <a:bodyPr wrap="square">
            <a:spAutoFit/>
          </a:bodyPr>
          <a:lstStyle/>
          <a:p>
            <a:r>
              <a:rPr lang="en-US" sz="2400" dirty="0"/>
              <a:t>Sentiment Analysis</a:t>
            </a:r>
          </a:p>
        </p:txBody>
      </p:sp>
      <p:sp>
        <p:nvSpPr>
          <p:cNvPr id="49" name="TextBox 48">
            <a:extLst>
              <a:ext uri="{FF2B5EF4-FFF2-40B4-BE49-F238E27FC236}">
                <a16:creationId xmlns:a16="http://schemas.microsoft.com/office/drawing/2014/main" id="{03F8D8FF-5887-4E24-9C7C-4C0EE8289A8D}"/>
              </a:ext>
            </a:extLst>
          </p:cNvPr>
          <p:cNvSpPr txBox="1"/>
          <p:nvPr/>
        </p:nvSpPr>
        <p:spPr>
          <a:xfrm>
            <a:off x="11337710" y="8039100"/>
            <a:ext cx="5301711" cy="461665"/>
          </a:xfrm>
          <a:prstGeom prst="rect">
            <a:avLst/>
          </a:prstGeom>
          <a:noFill/>
        </p:spPr>
        <p:txBody>
          <a:bodyPr wrap="square" rtlCol="0">
            <a:spAutoFit/>
          </a:bodyPr>
          <a:lstStyle/>
          <a:p>
            <a:r>
              <a:rPr lang="en-US" sz="2400" dirty="0"/>
              <a:t>Content Category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15132142"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 – TOP 5 Categories</a:t>
            </a:r>
          </a:p>
        </p:txBody>
      </p:sp>
      <p:grpSp>
        <p:nvGrpSpPr>
          <p:cNvPr id="4" name="Group 4"/>
          <p:cNvGrpSpPr/>
          <p:nvPr/>
        </p:nvGrpSpPr>
        <p:grpSpPr>
          <a:xfrm>
            <a:off x="517112" y="7810500"/>
            <a:ext cx="17253775" cy="2017079"/>
            <a:chOff x="0" y="0"/>
            <a:chExt cx="23005034"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1"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graphicFrame>
        <p:nvGraphicFramePr>
          <p:cNvPr id="14" name="Chart 13">
            <a:extLst>
              <a:ext uri="{FF2B5EF4-FFF2-40B4-BE49-F238E27FC236}">
                <a16:creationId xmlns:a16="http://schemas.microsoft.com/office/drawing/2014/main" id="{95355C1F-2768-46C9-87E2-B7C5543648A6}"/>
              </a:ext>
            </a:extLst>
          </p:cNvPr>
          <p:cNvGraphicFramePr>
            <a:graphicFrameLocks/>
          </p:cNvGraphicFramePr>
          <p:nvPr>
            <p:extLst>
              <p:ext uri="{D42A27DB-BD31-4B8C-83A1-F6EECF244321}">
                <p14:modId xmlns:p14="http://schemas.microsoft.com/office/powerpoint/2010/main" val="3604995659"/>
              </p:ext>
            </p:extLst>
          </p:nvPr>
        </p:nvGraphicFramePr>
        <p:xfrm>
          <a:off x="2127158" y="2539957"/>
          <a:ext cx="12960442" cy="656594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D785F22E-6D74-4741-9A13-4F35C7B32000}"/>
              </a:ext>
            </a:extLst>
          </p:cNvPr>
          <p:cNvSpPr txBox="1"/>
          <p:nvPr/>
        </p:nvSpPr>
        <p:spPr>
          <a:xfrm>
            <a:off x="3998860" y="3621065"/>
            <a:ext cx="12954000" cy="1569660"/>
          </a:xfrm>
          <a:prstGeom prst="rect">
            <a:avLst/>
          </a:prstGeom>
          <a:noFill/>
        </p:spPr>
        <p:txBody>
          <a:bodyPr wrap="square" rtlCol="0">
            <a:spAutoFit/>
          </a:bodyPr>
          <a:lstStyle/>
          <a:p>
            <a:pPr algn="ctr"/>
            <a:r>
              <a:rPr lang="en-US" sz="4800" b="1" dirty="0"/>
              <a:t>NUMBER OF UNIQUE CATEGORIES</a:t>
            </a:r>
          </a:p>
          <a:p>
            <a:pPr algn="ctr"/>
            <a:r>
              <a:rPr lang="en-US" sz="4800" b="1"/>
              <a:t>16</a:t>
            </a:r>
            <a:endParaRPr lang="en-US" sz="4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812EE535-692F-4074-BCDB-9644D085859D}"/>
              </a:ext>
            </a:extLst>
          </p:cNvPr>
          <p:cNvSpPr txBox="1"/>
          <p:nvPr/>
        </p:nvSpPr>
        <p:spPr>
          <a:xfrm>
            <a:off x="4562110" y="4011418"/>
            <a:ext cx="9648281" cy="2123658"/>
          </a:xfrm>
          <a:prstGeom prst="rect">
            <a:avLst/>
          </a:prstGeom>
          <a:noFill/>
        </p:spPr>
        <p:txBody>
          <a:bodyPr wrap="square" rtlCol="0">
            <a:spAutoFit/>
          </a:bodyPr>
          <a:lstStyle/>
          <a:p>
            <a:pPr algn="ctr"/>
            <a:r>
              <a:rPr lang="en-US" sz="4400" b="1" dirty="0"/>
              <a:t>Number of </a:t>
            </a:r>
            <a:r>
              <a:rPr lang="en-US" sz="4400" b="1" i="0" dirty="0">
                <a:solidFill>
                  <a:srgbClr val="000000"/>
                </a:solidFill>
                <a:effectLst/>
                <a:latin typeface="DM Sans"/>
              </a:rPr>
              <a:t>reactions are there to the most popular category</a:t>
            </a:r>
          </a:p>
          <a:p>
            <a:pPr algn="ctr"/>
            <a:r>
              <a:rPr lang="en-US" sz="4400" b="1" dirty="0">
                <a:solidFill>
                  <a:srgbClr val="000000"/>
                </a:solidFill>
                <a:latin typeface="DM Sans"/>
              </a:rPr>
              <a:t>1897</a:t>
            </a:r>
            <a:endParaRPr lang="en-US" sz="4400" b="1"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254</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Arial</vt:lpstr>
      <vt:lpstr>DM Sans</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Awortwe Enock</cp:lastModifiedBy>
  <cp:revision>13</cp:revision>
  <dcterms:created xsi:type="dcterms:W3CDTF">2006-08-16T00:00:00Z</dcterms:created>
  <dcterms:modified xsi:type="dcterms:W3CDTF">2023-09-30T01:00:37Z</dcterms:modified>
  <dc:identifier>DAEhDyfaYKE</dc:identifier>
</cp:coreProperties>
</file>